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63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F54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6" autoAdjust="0"/>
    <p:restoredTop sz="94662" autoAdjust="0"/>
  </p:normalViewPr>
  <p:slideViewPr>
    <p:cSldViewPr>
      <p:cViewPr varScale="1">
        <p:scale>
          <a:sx n="85" d="100"/>
          <a:sy n="85" d="100"/>
        </p:scale>
        <p:origin x="155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2496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59675A-B6D5-4357-BBFA-A3C961BF31C0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BAC0DA-F4FE-4178-8ADE-B9471941D0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177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BAC0DA-F4FE-4178-8ADE-B9471941D08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5602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CE912-833C-4204-95AE-4C3DF8D9DE6D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8774C-B708-41EC-96BD-C80CB1E85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871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CE912-833C-4204-95AE-4C3DF8D9DE6D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8774C-B708-41EC-96BD-C80CB1E85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302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CE912-833C-4204-95AE-4C3DF8D9DE6D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8774C-B708-41EC-96BD-C80CB1E85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387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CE912-833C-4204-95AE-4C3DF8D9DE6D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8774C-B708-41EC-96BD-C80CB1E85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729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CE912-833C-4204-95AE-4C3DF8D9DE6D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8774C-B708-41EC-96BD-C80CB1E85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377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CE912-833C-4204-95AE-4C3DF8D9DE6D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8774C-B708-41EC-96BD-C80CB1E85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076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CE912-833C-4204-95AE-4C3DF8D9DE6D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8774C-B708-41EC-96BD-C80CB1E85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352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CE912-833C-4204-95AE-4C3DF8D9DE6D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8774C-B708-41EC-96BD-C80CB1E85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754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CE912-833C-4204-95AE-4C3DF8D9DE6D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8774C-B708-41EC-96BD-C80CB1E85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473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CE912-833C-4204-95AE-4C3DF8D9DE6D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8774C-B708-41EC-96BD-C80CB1E85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797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CE912-833C-4204-95AE-4C3DF8D9DE6D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8774C-B708-41EC-96BD-C80CB1E85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283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3CE912-833C-4204-95AE-4C3DF8D9DE6D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08774C-B708-41EC-96BD-C80CB1E85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975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76400"/>
            <a:ext cx="7772400" cy="2056592"/>
          </a:xfrm>
        </p:spPr>
        <p:txBody>
          <a:bodyPr>
            <a:normAutofit/>
          </a:bodyPr>
          <a:lstStyle/>
          <a:p>
            <a:r>
              <a:rPr lang="fa-IR" sz="2800" dirty="0">
                <a:cs typeface="B Titr" panose="00000700000000000000" pitchFamily="2" charset="-78"/>
              </a:rPr>
              <a:t> </a:t>
            </a:r>
            <a:r>
              <a:rPr lang="fa-IR" sz="2400" dirty="0">
                <a:cs typeface="B Titr" panose="00000700000000000000" pitchFamily="2" charset="-78"/>
              </a:rPr>
              <a:t>بسم الله الرحمن الرحیم</a:t>
            </a:r>
            <a:br>
              <a:rPr lang="fa-IR" sz="2800" dirty="0">
                <a:cs typeface="B Titr" panose="00000700000000000000" pitchFamily="2" charset="-78"/>
              </a:rPr>
            </a:br>
            <a:br>
              <a:rPr lang="fa-IR" sz="2800" dirty="0">
                <a:cs typeface="B Titr" panose="00000700000000000000" pitchFamily="2" charset="-78"/>
              </a:rPr>
            </a:br>
            <a:r>
              <a:rPr lang="fa-IR" sz="2400" dirty="0">
                <a:cs typeface="B Titr" panose="00000700000000000000" pitchFamily="2" charset="-78"/>
              </a:rPr>
              <a:t>عنوان مقاله....</a:t>
            </a:r>
            <a:endParaRPr lang="en-US" sz="2400" dirty="0">
              <a:cs typeface="B Titr" panose="00000700000000000000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3396176"/>
            <a:ext cx="6934200" cy="3505200"/>
          </a:xfrm>
        </p:spPr>
        <p:txBody>
          <a:bodyPr>
            <a:noAutofit/>
          </a:bodyPr>
          <a:lstStyle/>
          <a:p>
            <a:pPr rtl="1"/>
            <a:r>
              <a:rPr lang="fa-IR" sz="1800" b="1" dirty="0">
                <a:solidFill>
                  <a:schemeClr val="tx1"/>
                </a:solidFill>
                <a:cs typeface="B Nazanin" panose="00000400000000000000" pitchFamily="2" charset="-78"/>
              </a:rPr>
              <a:t>نويسنده اوّل</a:t>
            </a:r>
            <a:r>
              <a:rPr lang="en-GB" sz="1800" b="1" baseline="30000" dirty="0">
                <a:solidFill>
                  <a:schemeClr val="tx1"/>
                </a:solidFill>
                <a:cs typeface="B Nazanin" panose="00000400000000000000" pitchFamily="2" charset="-78"/>
              </a:rPr>
              <a:t>,</a:t>
            </a:r>
            <a:r>
              <a:rPr lang="en-GB" sz="1800" b="1" dirty="0">
                <a:solidFill>
                  <a:schemeClr val="tx1"/>
                </a:solidFill>
                <a:cs typeface="B Nazanin" panose="00000400000000000000" pitchFamily="2" charset="-78"/>
              </a:rPr>
              <a:t> </a:t>
            </a:r>
            <a:r>
              <a:rPr lang="fa-IR" sz="1800" b="1" baseline="30000" dirty="0">
                <a:solidFill>
                  <a:schemeClr val="tx1"/>
                </a:solidFill>
                <a:cs typeface="B Nazanin" panose="00000400000000000000" pitchFamily="2" charset="-78"/>
              </a:rPr>
              <a:t>1</a:t>
            </a:r>
            <a:r>
              <a:rPr lang="fa-IR" sz="1800" b="1" dirty="0">
                <a:solidFill>
                  <a:schemeClr val="tx1"/>
                </a:solidFill>
                <a:cs typeface="B Nazanin" panose="00000400000000000000" pitchFamily="2" charset="-78"/>
              </a:rPr>
              <a:t>، نويسنده دوّم</a:t>
            </a:r>
            <a:r>
              <a:rPr lang="fa-IR" sz="1800" b="1" baseline="30000" dirty="0">
                <a:solidFill>
                  <a:schemeClr val="tx1"/>
                </a:solidFill>
                <a:cs typeface="B Nazanin" panose="00000400000000000000" pitchFamily="2" charset="-78"/>
              </a:rPr>
              <a:t>2</a:t>
            </a:r>
            <a:r>
              <a:rPr lang="fa-IR" sz="1800" b="1" dirty="0">
                <a:solidFill>
                  <a:schemeClr val="tx1"/>
                </a:solidFill>
                <a:cs typeface="B Nazanin" panose="00000400000000000000" pitchFamily="2" charset="-78"/>
              </a:rPr>
              <a:t>،.</a:t>
            </a:r>
            <a:r>
              <a:rPr lang="en-US" sz="1800" b="1" dirty="0">
                <a:solidFill>
                  <a:schemeClr val="tx1"/>
                </a:solidFill>
                <a:cs typeface="B Nazanin" panose="00000400000000000000" pitchFamily="2" charset="-78"/>
              </a:rPr>
              <a:t>,</a:t>
            </a:r>
            <a:r>
              <a:rPr lang="fa-IR" sz="1800" b="1" dirty="0">
                <a:solidFill>
                  <a:schemeClr val="tx1"/>
                </a:solidFill>
                <a:cs typeface="B Nazanin" panose="00000400000000000000" pitchFamily="2" charset="-78"/>
              </a:rPr>
              <a:t> فونت: </a:t>
            </a:r>
            <a:r>
              <a:rPr lang="en-US" sz="1800" b="1" dirty="0">
                <a:solidFill>
                  <a:schemeClr val="tx1"/>
                </a:solidFill>
                <a:cs typeface="B Nazanin" panose="00000400000000000000" pitchFamily="2" charset="-78"/>
              </a:rPr>
              <a:t>B </a:t>
            </a:r>
            <a:r>
              <a:rPr lang="en-US" sz="1800" b="1" dirty="0" err="1">
                <a:solidFill>
                  <a:schemeClr val="tx1"/>
                </a:solidFill>
                <a:cs typeface="B Nazanin" panose="00000400000000000000" pitchFamily="2" charset="-78"/>
              </a:rPr>
              <a:t>Nazanin</a:t>
            </a:r>
            <a:r>
              <a:rPr lang="fa-IR" sz="1800" b="1" dirty="0">
                <a:solidFill>
                  <a:schemeClr val="tx1"/>
                </a:solidFill>
                <a:cs typeface="B Nazanin" panose="00000400000000000000" pitchFamily="2" charset="-78"/>
              </a:rPr>
              <a:t>، اندازه فونت  20ضخیم)</a:t>
            </a:r>
          </a:p>
          <a:p>
            <a:pPr rtl="1"/>
            <a:endParaRPr lang="en-US" sz="18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lvl="0" rtl="1"/>
            <a:r>
              <a:rPr lang="fa-IR" sz="1800" dirty="0">
                <a:solidFill>
                  <a:schemeClr val="tx1"/>
                </a:solidFill>
                <a:cs typeface="B Nazanin" panose="00000400000000000000" pitchFamily="2" charset="-78"/>
              </a:rPr>
              <a:t>1-عنوان و  رایانامه نويسنده اوّل</a:t>
            </a:r>
            <a:r>
              <a:rPr lang="en-US" sz="1800" dirty="0">
                <a:solidFill>
                  <a:schemeClr val="tx1"/>
                </a:solidFill>
                <a:cs typeface="B Nazanin" panose="00000400000000000000" pitchFamily="2" charset="-78"/>
              </a:rPr>
              <a:t> </a:t>
            </a:r>
            <a:r>
              <a:rPr lang="fa-IR" sz="1800" dirty="0">
                <a:solidFill>
                  <a:schemeClr val="tx1"/>
                </a:solidFill>
                <a:cs typeface="B Nazanin" panose="00000400000000000000" pitchFamily="2" charset="-78"/>
              </a:rPr>
              <a:t>(فونت: </a:t>
            </a:r>
            <a:r>
              <a:rPr lang="en-US" sz="1800" dirty="0">
                <a:solidFill>
                  <a:schemeClr val="tx1"/>
                </a:solidFill>
                <a:cs typeface="B Nazanin" panose="00000400000000000000" pitchFamily="2" charset="-78"/>
              </a:rPr>
              <a:t>B </a:t>
            </a:r>
            <a:r>
              <a:rPr lang="en-US" sz="1800" dirty="0" err="1">
                <a:solidFill>
                  <a:schemeClr val="tx1"/>
                </a:solidFill>
                <a:cs typeface="B Nazanin" panose="00000400000000000000" pitchFamily="2" charset="-78"/>
              </a:rPr>
              <a:t>Nazanin</a:t>
            </a:r>
            <a:r>
              <a:rPr lang="fa-IR" sz="1800" dirty="0">
                <a:solidFill>
                  <a:schemeClr val="tx1"/>
                </a:solidFill>
                <a:cs typeface="B Nazanin" panose="00000400000000000000" pitchFamily="2" charset="-78"/>
              </a:rPr>
              <a:t>، اندازه فونت 20و ضخیم)</a:t>
            </a:r>
            <a:endParaRPr lang="en-US" sz="18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r>
              <a:rPr lang="en-US" sz="1800" dirty="0">
                <a:solidFill>
                  <a:schemeClr val="tx1"/>
                </a:solidFill>
                <a:cs typeface="B Nazanin" panose="00000400000000000000" pitchFamily="2" charset="-78"/>
              </a:rPr>
              <a:t>Email:</a:t>
            </a:r>
          </a:p>
          <a:p>
            <a:pPr rtl="1"/>
            <a:r>
              <a:rPr lang="fa-IR" sz="1800" dirty="0">
                <a:solidFill>
                  <a:schemeClr val="tx1"/>
                </a:solidFill>
                <a:cs typeface="B Nazanin" panose="00000400000000000000" pitchFamily="2" charset="-78"/>
              </a:rPr>
              <a:t>2- عنوان و رایانامه نويسنده دوّم</a:t>
            </a:r>
            <a:r>
              <a:rPr lang="en-US" sz="1800" dirty="0">
                <a:solidFill>
                  <a:schemeClr val="tx1"/>
                </a:solidFill>
                <a:cs typeface="B Nazanin" panose="00000400000000000000" pitchFamily="2" charset="-78"/>
              </a:rPr>
              <a:t> </a:t>
            </a:r>
            <a:r>
              <a:rPr lang="fa-IR" sz="1800" dirty="0">
                <a:solidFill>
                  <a:schemeClr val="tx1"/>
                </a:solidFill>
                <a:cs typeface="B Nazanin" panose="00000400000000000000" pitchFamily="2" charset="-78"/>
              </a:rPr>
              <a:t>(فونت: </a:t>
            </a:r>
            <a:r>
              <a:rPr lang="en-US" sz="1800" dirty="0">
                <a:solidFill>
                  <a:schemeClr val="tx1"/>
                </a:solidFill>
                <a:cs typeface="B Nazanin" panose="00000400000000000000" pitchFamily="2" charset="-78"/>
              </a:rPr>
              <a:t>B </a:t>
            </a:r>
            <a:r>
              <a:rPr lang="en-US" sz="1800" dirty="0" err="1">
                <a:solidFill>
                  <a:schemeClr val="tx1"/>
                </a:solidFill>
                <a:cs typeface="B Nazanin" panose="00000400000000000000" pitchFamily="2" charset="-78"/>
              </a:rPr>
              <a:t>Nazanin</a:t>
            </a:r>
            <a:r>
              <a:rPr lang="fa-IR" sz="1800" dirty="0">
                <a:solidFill>
                  <a:schemeClr val="tx1"/>
                </a:solidFill>
                <a:cs typeface="B Nazanin" panose="00000400000000000000" pitchFamily="2" charset="-78"/>
              </a:rPr>
              <a:t>، اندازه فونت 20و ضخیم)</a:t>
            </a:r>
            <a:endParaRPr lang="en-US" sz="18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r>
              <a:rPr lang="en-US" sz="1800" dirty="0">
                <a:solidFill>
                  <a:schemeClr val="tx1"/>
                </a:solidFill>
                <a:cs typeface="B Nazanin" panose="00000400000000000000" pitchFamily="2" charset="-78"/>
              </a:rPr>
              <a:t>Email:</a:t>
            </a:r>
          </a:p>
          <a:p>
            <a:endParaRPr lang="fa-IR" sz="1800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200400" y="6019800"/>
            <a:ext cx="2667000" cy="304800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fa-IR" b="1" dirty="0">
                <a:solidFill>
                  <a:schemeClr val="tx1"/>
                </a:solidFill>
                <a:cs typeface="B Nazanin" panose="00000400000000000000" pitchFamily="2" charset="-78"/>
              </a:rPr>
              <a:t>کدمقاله: 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A2DE068-BA67-1476-E861-DE3649BD3C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16" t="14902" r="7083" b="54999"/>
          <a:stretch>
            <a:fillRect/>
          </a:stretch>
        </p:blipFill>
        <p:spPr>
          <a:xfrm>
            <a:off x="685800" y="71719"/>
            <a:ext cx="7772400" cy="1376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02177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286000" y="2413338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rtl="1"/>
            <a:endParaRPr lang="fa-IR" dirty="0">
              <a:cs typeface="B Nazanin" panose="00000400000000000000" pitchFamily="2" charset="-78"/>
            </a:endParaRPr>
          </a:p>
          <a:p>
            <a:pPr algn="just" rtl="1"/>
            <a:r>
              <a:rPr lang="fa-IR" b="1" dirty="0">
                <a:cs typeface="B Nazanin" panose="00000400000000000000" pitchFamily="2" charset="-78"/>
              </a:rPr>
              <a:t>چکیده</a:t>
            </a:r>
            <a:r>
              <a:rPr lang="fa-IR" dirty="0">
                <a:cs typeface="B Nazanin" panose="00000400000000000000" pitchFamily="2" charset="-78"/>
              </a:rPr>
              <a:t> "خلاصه جامعی از چهار پاراگراف پیشینه، روش تحقیق، یافته ها و نتیجه گیری با افعال«</a:t>
            </a:r>
          </a:p>
          <a:p>
            <a:pPr algn="just" rtl="1"/>
            <a:r>
              <a:rPr lang="fa-IR" dirty="0">
                <a:cs typeface="B Nazanin" panose="00000400000000000000" pitchFamily="2" charset="-78"/>
              </a:rPr>
              <a:t>فونت  </a:t>
            </a:r>
          </a:p>
          <a:p>
            <a:pPr algn="just" rtl="1"/>
            <a:r>
              <a:rPr lang="en-US" dirty="0">
                <a:cs typeface="B Nazanin" panose="00000400000000000000" pitchFamily="2" charset="-78"/>
              </a:rPr>
              <a:t>B </a:t>
            </a:r>
            <a:r>
              <a:rPr lang="en-US" dirty="0" err="1">
                <a:cs typeface="B Nazanin" panose="00000400000000000000" pitchFamily="2" charset="-78"/>
              </a:rPr>
              <a:t>Nazanin</a:t>
            </a:r>
            <a:r>
              <a:rPr lang="fa-IR" dirty="0">
                <a:cs typeface="B Nazanin" panose="00000400000000000000" pitchFamily="2" charset="-78"/>
              </a:rPr>
              <a:t> اندازه فونت 18 </a:t>
            </a:r>
          </a:p>
          <a:p>
            <a:pPr algn="just" rtl="1"/>
            <a:endParaRPr lang="fa-IR" dirty="0">
              <a:cs typeface="B Nazanin" panose="00000400000000000000" pitchFamily="2" charset="-78"/>
            </a:endParaRPr>
          </a:p>
          <a:p>
            <a:pPr algn="just" rtl="1"/>
            <a:r>
              <a:rPr lang="ar-IQ" b="1" dirty="0">
                <a:cs typeface="B Nazanin" panose="00000400000000000000" pitchFamily="2" charset="-78"/>
              </a:rPr>
              <a:t>كليد واژه‌ها:</a:t>
            </a:r>
            <a:r>
              <a:rPr lang="fa-IR" b="1" dirty="0">
                <a:cs typeface="B Nazanin" panose="00000400000000000000" pitchFamily="2" charset="-78"/>
              </a:rPr>
              <a:t>.......</a:t>
            </a:r>
            <a:endParaRPr lang="ar-IQ" b="1" dirty="0">
              <a:cs typeface="B Nazanin" panose="00000400000000000000" pitchFamily="2" charset="-78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CBA6701-6212-EB73-4452-F25371FC08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16" t="14902" r="7083" b="54999"/>
          <a:stretch>
            <a:fillRect/>
          </a:stretch>
        </p:blipFill>
        <p:spPr>
          <a:xfrm>
            <a:off x="685800" y="71719"/>
            <a:ext cx="7772400" cy="1376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17086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057400" y="2514600"/>
            <a:ext cx="5638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fa-IR" b="1" dirty="0">
                <a:cs typeface="B Nazanin" panose="00000400000000000000" pitchFamily="2" charset="-78"/>
              </a:rPr>
              <a:t>مقدمه</a:t>
            </a:r>
            <a:r>
              <a:rPr lang="fa-IR" dirty="0">
                <a:cs typeface="B Nazanin" panose="00000400000000000000" pitchFamily="2" charset="-78"/>
              </a:rPr>
              <a:t> "مختصری مستند از کلیات تحقیق که شامل معرفی موضوع، اهمیت مقاله ، افعال آینده و ادبیات تحقیق " </a:t>
            </a:r>
          </a:p>
          <a:p>
            <a:pPr algn="just" rtl="1"/>
            <a:r>
              <a:rPr lang="en-US" dirty="0">
                <a:cs typeface="B Nazanin" panose="00000400000000000000" pitchFamily="2" charset="-78"/>
              </a:rPr>
              <a:t>B Nazanin</a:t>
            </a:r>
            <a:r>
              <a:rPr lang="fa-IR" dirty="0">
                <a:cs typeface="B Nazanin" panose="00000400000000000000" pitchFamily="2" charset="-78"/>
              </a:rPr>
              <a:t> اندازه </a:t>
            </a:r>
            <a:r>
              <a:rPr lang="fa-IR" dirty="0" err="1">
                <a:cs typeface="B Nazanin" panose="00000400000000000000" pitchFamily="2" charset="-78"/>
              </a:rPr>
              <a:t>فونت</a:t>
            </a:r>
            <a:r>
              <a:rPr lang="fa-IR" dirty="0">
                <a:cs typeface="B Nazanin" panose="00000400000000000000" pitchFamily="2" charset="-78"/>
              </a:rPr>
              <a:t>  18  </a:t>
            </a:r>
          </a:p>
          <a:p>
            <a:pPr algn="just" rtl="1"/>
            <a:endParaRPr lang="ar-IQ" dirty="0">
              <a:cs typeface="B Nazanin" panose="00000400000000000000" pitchFamily="2" charset="-78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7A2F2D9-F4FB-CA99-CAD4-FC63B4A7E0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16" t="14902" r="7083" b="54999"/>
          <a:stretch>
            <a:fillRect/>
          </a:stretch>
        </p:blipFill>
        <p:spPr>
          <a:xfrm>
            <a:off x="685800" y="71719"/>
            <a:ext cx="7772400" cy="1376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93345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0" y="2667000"/>
            <a:ext cx="4572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rtl="1"/>
            <a:endParaRPr lang="fa-IR" dirty="0">
              <a:cs typeface="B Nazanin" panose="00000400000000000000" pitchFamily="2" charset="-78"/>
            </a:endParaRPr>
          </a:p>
          <a:p>
            <a:pPr algn="just" rtl="1"/>
            <a:r>
              <a:rPr lang="fa-IR" b="1" dirty="0">
                <a:cs typeface="B Nazanin" panose="00000400000000000000" pitchFamily="2" charset="-78"/>
              </a:rPr>
              <a:t>مواد و روش </a:t>
            </a:r>
          </a:p>
          <a:p>
            <a:pPr algn="just" rtl="1"/>
            <a:r>
              <a:rPr lang="ar-IQ" dirty="0">
                <a:cs typeface="B Nazanin" panose="00000400000000000000" pitchFamily="2" charset="-78"/>
              </a:rPr>
              <a:t>روش شناسی علمی تحقیق: ابزار و مقیاس اندازه گیری، روش جمع آوری دادهها و شواهد علمی </a:t>
            </a:r>
            <a:endParaRPr lang="fa-IR" dirty="0">
              <a:cs typeface="B Nazanin" panose="00000400000000000000" pitchFamily="2" charset="-78"/>
            </a:endParaRPr>
          </a:p>
          <a:p>
            <a:pPr algn="just" rtl="1"/>
            <a:r>
              <a:rPr lang="ar-IQ" dirty="0">
                <a:cs typeface="B Nazanin" panose="00000400000000000000" pitchFamily="2" charset="-78"/>
              </a:rPr>
              <a:t>پرسش نامه، مصاحبه یا سایر آزمون ها -متغییر ها -شیوه تحلیل الگو ها و فرضیات </a:t>
            </a:r>
            <a:endParaRPr lang="fa-IR" dirty="0">
              <a:cs typeface="B Nazanin" panose="00000400000000000000" pitchFamily="2" charset="-78"/>
            </a:endParaRPr>
          </a:p>
          <a:p>
            <a:pPr algn="just" rtl="1"/>
            <a:r>
              <a:rPr lang="en-US" dirty="0">
                <a:cs typeface="B Nazanin" panose="00000400000000000000" pitchFamily="2" charset="-78"/>
              </a:rPr>
              <a:t>B </a:t>
            </a:r>
            <a:r>
              <a:rPr lang="en-US" dirty="0" err="1">
                <a:cs typeface="B Nazanin" panose="00000400000000000000" pitchFamily="2" charset="-78"/>
              </a:rPr>
              <a:t>Nazanin</a:t>
            </a:r>
            <a:r>
              <a:rPr lang="fa-IR" dirty="0">
                <a:cs typeface="B Nazanin" panose="00000400000000000000" pitchFamily="2" charset="-78"/>
              </a:rPr>
              <a:t> اندازه فونت  18 </a:t>
            </a:r>
          </a:p>
          <a:p>
            <a:pPr algn="just" rtl="1"/>
            <a:endParaRPr lang="fa-IR" dirty="0">
              <a:cs typeface="B Nazanin" panose="00000400000000000000" pitchFamily="2" charset="-78"/>
            </a:endParaRPr>
          </a:p>
          <a:p>
            <a:pPr algn="just" rtl="1"/>
            <a:endParaRPr lang="fa-IR" dirty="0">
              <a:cs typeface="B Nazanin" panose="00000400000000000000" pitchFamily="2" charset="-78"/>
            </a:endParaRPr>
          </a:p>
          <a:p>
            <a:pPr algn="just" rtl="1"/>
            <a:endParaRPr lang="ar-IQ" dirty="0">
              <a:cs typeface="B Nazanin" panose="00000400000000000000" pitchFamily="2" charset="-78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FB08F9A-6922-0F8C-4E4D-73C809A674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16" t="14902" r="7083" b="54999"/>
          <a:stretch>
            <a:fillRect/>
          </a:stretch>
        </p:blipFill>
        <p:spPr>
          <a:xfrm>
            <a:off x="685800" y="71719"/>
            <a:ext cx="7772400" cy="1376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12594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286000" y="2967335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rtl="1"/>
            <a:r>
              <a:rPr lang="ar-IQ" b="1" dirty="0">
                <a:cs typeface="B Nazanin" panose="00000400000000000000" pitchFamily="2" charset="-78"/>
              </a:rPr>
              <a:t>یافته های تحقیق </a:t>
            </a:r>
            <a:endParaRPr lang="fa-IR" b="1" dirty="0">
              <a:cs typeface="B Nazanin" panose="00000400000000000000" pitchFamily="2" charset="-78"/>
            </a:endParaRPr>
          </a:p>
          <a:p>
            <a:pPr algn="just" rtl="1"/>
            <a:r>
              <a:rPr lang="ar-IQ" dirty="0">
                <a:cs typeface="B Nazanin" panose="00000400000000000000" pitchFamily="2" charset="-78"/>
              </a:rPr>
              <a:t>(بیان یافته ها، نوآوری یا نواندیشی مقاله)</a:t>
            </a:r>
            <a:endParaRPr lang="fa-IR" dirty="0">
              <a:cs typeface="B Nazanin" panose="00000400000000000000" pitchFamily="2" charset="-78"/>
            </a:endParaRPr>
          </a:p>
          <a:p>
            <a:pPr algn="just" rtl="1"/>
            <a:r>
              <a:rPr lang="ar-IQ" dirty="0">
                <a:cs typeface="B Nazanin" panose="00000400000000000000" pitchFamily="2" charset="-78"/>
              </a:rPr>
              <a:t>( روشها و آزمون های آماری جهت بررسی نتایج و تحلیل کیفی دادهها)  </a:t>
            </a:r>
            <a:endParaRPr lang="fa-IR" dirty="0">
              <a:cs typeface="B Nazanin" panose="00000400000000000000" pitchFamily="2" charset="-78"/>
            </a:endParaRPr>
          </a:p>
          <a:p>
            <a:pPr algn="just" rtl="1"/>
            <a:r>
              <a:rPr lang="en-US" dirty="0">
                <a:cs typeface="B Nazanin" panose="00000400000000000000" pitchFamily="2" charset="-78"/>
              </a:rPr>
              <a:t>B </a:t>
            </a:r>
            <a:r>
              <a:rPr lang="en-US" dirty="0" err="1">
                <a:cs typeface="B Nazanin" panose="00000400000000000000" pitchFamily="2" charset="-78"/>
              </a:rPr>
              <a:t>Nazanin</a:t>
            </a:r>
            <a:r>
              <a:rPr lang="fa-IR" dirty="0">
                <a:cs typeface="B Nazanin" panose="00000400000000000000" pitchFamily="2" charset="-78"/>
              </a:rPr>
              <a:t> اندازه فونت  18  </a:t>
            </a:r>
            <a:r>
              <a:rPr lang="ar-IQ" dirty="0">
                <a:cs typeface="B Nazanin" panose="00000400000000000000" pitchFamily="2" charset="-78"/>
              </a:rPr>
              <a:t>  </a:t>
            </a:r>
            <a:endParaRPr lang="en-US" dirty="0">
              <a:cs typeface="B Nazanin" panose="00000400000000000000" pitchFamily="2" charset="-78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1475189-4622-7CE4-EB94-836E4A0CC2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16" t="14902" r="7083" b="54999"/>
          <a:stretch>
            <a:fillRect/>
          </a:stretch>
        </p:blipFill>
        <p:spPr>
          <a:xfrm>
            <a:off x="685800" y="71719"/>
            <a:ext cx="7772400" cy="1376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4324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71600" y="2057400"/>
            <a:ext cx="6477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IQ" b="1" dirty="0">
                <a:latin typeface=" B Nazaniد"/>
                <a:cs typeface="B Nazanin" panose="00000400000000000000" pitchFamily="2" charset="-78"/>
              </a:rPr>
              <a:t>بحث و نتیجه گیری</a:t>
            </a:r>
            <a:endParaRPr lang="fa-IR" b="1" dirty="0">
              <a:latin typeface=" B Nazaniد"/>
              <a:cs typeface="B Nazanin" panose="00000400000000000000" pitchFamily="2" charset="-78"/>
            </a:endParaRPr>
          </a:p>
          <a:p>
            <a:pPr algn="just" rtl="1"/>
            <a:r>
              <a:rPr lang="ar-IQ" dirty="0">
                <a:latin typeface=" B Nazaniد"/>
                <a:cs typeface="B Nazanin" panose="00000400000000000000" pitchFamily="2" charset="-78"/>
              </a:rPr>
              <a:t>مقایسه نوآوری حاضر با نوآوری مقالات معتبر پیشینه،منحصر به فرد بودن یافته های تحقیق،ارائه پیشنهادات عملی برای حل مسئلهای در دنیای واقعی جهت گسترش و تولید دانش وارزش کابردی حاصل از یافته های تحقیق</a:t>
            </a:r>
            <a:endParaRPr lang="fa-IR" dirty="0">
              <a:latin typeface=" B Nazaniد"/>
              <a:cs typeface="B Nazanin" panose="00000400000000000000" pitchFamily="2" charset="-78"/>
            </a:endParaRPr>
          </a:p>
          <a:p>
            <a:pPr algn="just" rtl="1"/>
            <a:r>
              <a:rPr lang="en-US" dirty="0">
                <a:cs typeface="B Nazanin" panose="00000400000000000000" pitchFamily="2" charset="-78"/>
              </a:rPr>
              <a:t>B </a:t>
            </a:r>
            <a:r>
              <a:rPr lang="en-US" dirty="0" err="1">
                <a:cs typeface="B Nazanin" panose="00000400000000000000" pitchFamily="2" charset="-78"/>
              </a:rPr>
              <a:t>Nazanin</a:t>
            </a:r>
            <a:r>
              <a:rPr lang="fa-IR" dirty="0">
                <a:cs typeface="B Nazanin" panose="00000400000000000000" pitchFamily="2" charset="-78"/>
              </a:rPr>
              <a:t> اندازه فونت  18 </a:t>
            </a:r>
          </a:p>
          <a:p>
            <a:pPr algn="just" rtl="1"/>
            <a:r>
              <a:rPr lang="ar-IQ" dirty="0">
                <a:cs typeface="B Nazanin" panose="00000400000000000000" pitchFamily="2" charset="-78"/>
              </a:rPr>
              <a:t> </a:t>
            </a:r>
            <a:endParaRPr lang="en-US" dirty="0">
              <a:cs typeface="B Nazanin" panose="00000400000000000000" pitchFamily="2" charset="-78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D2BD9E5-4559-232B-3314-B3FE2D6E54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16" t="14902" r="7083" b="54999"/>
          <a:stretch>
            <a:fillRect/>
          </a:stretch>
        </p:blipFill>
        <p:spPr>
          <a:xfrm>
            <a:off x="685800" y="71719"/>
            <a:ext cx="7772400" cy="1376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32576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286000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rtl="1"/>
            <a:r>
              <a:rPr lang="ar-IQ" b="1" dirty="0">
                <a:cs typeface="B Nazanin" panose="00000400000000000000" pitchFamily="2" charset="-78"/>
              </a:rPr>
              <a:t>منابع و ماخذ</a:t>
            </a:r>
            <a:endParaRPr lang="fa-IR" b="1" dirty="0">
              <a:cs typeface="B Nazanin" panose="00000400000000000000" pitchFamily="2" charset="-78"/>
            </a:endParaRPr>
          </a:p>
          <a:p>
            <a:pPr algn="just" rtl="1"/>
            <a:r>
              <a:rPr lang="en-US" dirty="0">
                <a:cs typeface="B Nazanin" panose="00000400000000000000" pitchFamily="2" charset="-78"/>
              </a:rPr>
              <a:t>B </a:t>
            </a:r>
            <a:r>
              <a:rPr lang="en-US" dirty="0" err="1">
                <a:cs typeface="B Nazanin" panose="00000400000000000000" pitchFamily="2" charset="-78"/>
              </a:rPr>
              <a:t>Nazanin</a:t>
            </a:r>
            <a:r>
              <a:rPr lang="fa-IR" dirty="0">
                <a:cs typeface="B Nazanin" panose="00000400000000000000" pitchFamily="2" charset="-78"/>
              </a:rPr>
              <a:t> اندازه فونت  18</a:t>
            </a:r>
            <a:endParaRPr lang="en-US" dirty="0">
              <a:cs typeface="B Nazanin" panose="00000400000000000000" pitchFamily="2" charset="-78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9304343-A54D-3787-9355-710432845F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16" t="14902" r="7083" b="54999"/>
          <a:stretch>
            <a:fillRect/>
          </a:stretch>
        </p:blipFill>
        <p:spPr>
          <a:xfrm>
            <a:off x="685800" y="71719"/>
            <a:ext cx="7772400" cy="1376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50347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472388" y="3429000"/>
            <a:ext cx="21992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2400" b="1" dirty="0">
                <a:latin typeface="A Iranian Sans" pitchFamily="2" charset="-78"/>
                <a:cs typeface="B Nazanin" panose="00000400000000000000" pitchFamily="2" charset="-78"/>
              </a:rPr>
              <a:t>تشکر وقدردانی </a:t>
            </a:r>
          </a:p>
          <a:p>
            <a:pPr algn="ctr"/>
            <a:r>
              <a:rPr lang="fa-IR" sz="2400" b="1" dirty="0">
                <a:latin typeface="A Iranian Sans" pitchFamily="2" charset="-78"/>
                <a:cs typeface="B Nazanin" panose="00000400000000000000" pitchFamily="2" charset="-78"/>
              </a:rPr>
              <a:t>پایان </a:t>
            </a: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0" y="457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36838" algn="ctr"/>
                <a:tab pos="5273675" algn="r"/>
              </a:tabLst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ED3F2CF-CAAD-7310-C7BC-AC57E15351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16" t="14902" r="7083" b="54999"/>
          <a:stretch>
            <a:fillRect/>
          </a:stretch>
        </p:blipFill>
        <p:spPr>
          <a:xfrm>
            <a:off x="685800" y="71719"/>
            <a:ext cx="7772400" cy="1376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03907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259</Words>
  <Application>Microsoft Office PowerPoint</Application>
  <PresentationFormat>On-screen Show (4:3)</PresentationFormat>
  <Paragraphs>35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 B Nazaniد</vt:lpstr>
      <vt:lpstr>A Iranian Sans</vt:lpstr>
      <vt:lpstr>Arial</vt:lpstr>
      <vt:lpstr>B Nazanin</vt:lpstr>
      <vt:lpstr>B Titr</vt:lpstr>
      <vt:lpstr>Calibri</vt:lpstr>
      <vt:lpstr>Office Theme</vt:lpstr>
      <vt:lpstr> بسم الله الرحمن الرحیم  عنوان مقاله....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</dc:title>
  <dc:creator>Mohandesitosee</dc:creator>
  <cp:lastModifiedBy>Admin</cp:lastModifiedBy>
  <cp:revision>82</cp:revision>
  <dcterms:created xsi:type="dcterms:W3CDTF">2016-12-29T16:17:13Z</dcterms:created>
  <dcterms:modified xsi:type="dcterms:W3CDTF">2025-09-23T12:47:49Z</dcterms:modified>
</cp:coreProperties>
</file>